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4"/>
  </p:notesMasterIdLst>
  <p:handoutMasterIdLst>
    <p:handoutMasterId r:id="rId45"/>
  </p:handoutMasterIdLst>
  <p:sldIdLst>
    <p:sldId id="258" r:id="rId6"/>
    <p:sldId id="259" r:id="rId7"/>
    <p:sldId id="260" r:id="rId8"/>
    <p:sldId id="261" r:id="rId9"/>
    <p:sldId id="262" r:id="rId10"/>
    <p:sldId id="310" r:id="rId11"/>
    <p:sldId id="267" r:id="rId12"/>
    <p:sldId id="263" r:id="rId13"/>
    <p:sldId id="268" r:id="rId14"/>
    <p:sldId id="264" r:id="rId15"/>
    <p:sldId id="269" r:id="rId16"/>
    <p:sldId id="265" r:id="rId17"/>
    <p:sldId id="266" r:id="rId18"/>
    <p:sldId id="270" r:id="rId19"/>
    <p:sldId id="271" r:id="rId20"/>
    <p:sldId id="272" r:id="rId21"/>
    <p:sldId id="291" r:id="rId22"/>
    <p:sldId id="304" r:id="rId23"/>
    <p:sldId id="307" r:id="rId24"/>
    <p:sldId id="309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60" autoAdjust="0"/>
    <p:restoredTop sz="94643" autoAdjust="0"/>
  </p:normalViewPr>
  <p:slideViewPr>
    <p:cSldViewPr>
      <p:cViewPr varScale="1">
        <p:scale>
          <a:sx n="94" d="100"/>
          <a:sy n="94" d="100"/>
        </p:scale>
        <p:origin x="184" y="14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1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 bot – Bot deployed in PAAS Web App service</a:t>
            </a:r>
          </a:p>
          <a:p>
            <a:r>
              <a:rPr lang="en-US" dirty="0"/>
              <a:t>Bot channels registration – use when you want to host a bot wherever.</a:t>
            </a:r>
          </a:p>
          <a:p>
            <a:r>
              <a:rPr lang="en-US" dirty="0"/>
              <a:t>Functions bot - Bot deployed in PAAS functions App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5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- Interaction between a person and a bot</a:t>
            </a:r>
          </a:p>
          <a:p>
            <a:r>
              <a:rPr lang="en-US" dirty="0"/>
              <a:t>Channel – Communication front end such as SMS or Facebook</a:t>
            </a:r>
          </a:p>
          <a:p>
            <a:r>
              <a:rPr lang="en-US" dirty="0"/>
              <a:t>Turn - User sending information to the bot and getting it back</a:t>
            </a:r>
          </a:p>
          <a:p>
            <a:r>
              <a:rPr lang="en-US" dirty="0"/>
              <a:t>State – ability to remember something about a user or conversation. For example, the user’s name State is stored in key/value pairs </a:t>
            </a:r>
          </a:p>
          <a:p>
            <a:endParaRPr lang="en-US" dirty="0"/>
          </a:p>
          <a:p>
            <a:r>
              <a:rPr lang="en-US" dirty="0"/>
              <a:t>User state – state about a specific user, spans turns and conversations</a:t>
            </a:r>
          </a:p>
          <a:p>
            <a:r>
              <a:rPr lang="en-US" dirty="0"/>
              <a:t>Conversation state – state during a conversation available to any user</a:t>
            </a:r>
          </a:p>
          <a:p>
            <a:r>
              <a:rPr lang="en-US" dirty="0"/>
              <a:t>Private Conversation State – state scoped to a user in a conversation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getting into the world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9.png"/><Relationship Id="rId7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2.tiff"/><Relationship Id="rId9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tiff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8.tiff"/><Relationship Id="rId7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Next-Gen Enterprise User Experiences: Voice, AR, Bots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C7688D5-4783-2342-BFDA-B49EAC897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310019" y="222415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1503123" y="2404996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099675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3335053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099675" y="3861604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2470759" y="3003798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3931604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5763533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5166982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595462" y="2221801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6998911" y="2400298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7595462" y="3858927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7966546" y="3099776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5420633" y="-526091"/>
            <a:ext cx="2" cy="5495787"/>
          </a:xfrm>
          <a:prstGeom prst="bentConnector3">
            <a:avLst>
              <a:gd name="adj1" fmla="val -1143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556624" y="1328234"/>
            <a:ext cx="37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</a:t>
            </a:r>
          </a:p>
        </p:txBody>
      </p:sp>
    </p:spTree>
    <p:extLst>
      <p:ext uri="{BB962C8B-B14F-4D97-AF65-F5344CB8AC3E}">
        <p14:creationId xmlns:p14="http://schemas.microsoft.com/office/powerpoint/2010/main" val="301823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Setting up a LUIS Model</a:t>
            </a:r>
          </a:p>
        </p:txBody>
      </p:sp>
    </p:spTree>
    <p:extLst>
      <p:ext uri="{BB962C8B-B14F-4D97-AF65-F5344CB8AC3E}">
        <p14:creationId xmlns:p14="http://schemas.microsoft.com/office/powerpoint/2010/main" val="64912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44F7-0C7D-0946-91E7-28D07372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with LUIS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5866D-B875-1F45-BD56-1EF9F6BD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99" y="1975924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6AF21-118C-6942-ADD0-E29B1739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772244-10C1-684C-AC3B-F9E5C6CE9BDD}"/>
              </a:ext>
            </a:extLst>
          </p:cNvPr>
          <p:cNvCxnSpPr>
            <a:cxnSpLocks/>
          </p:cNvCxnSpPr>
          <p:nvPr/>
        </p:nvCxnSpPr>
        <p:spPr>
          <a:xfrm>
            <a:off x="2376152" y="2144333"/>
            <a:ext cx="287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E8506C-B98F-1741-94B4-F0B4658AFCF5}"/>
              </a:ext>
            </a:extLst>
          </p:cNvPr>
          <p:cNvSpPr txBox="1"/>
          <p:nvPr/>
        </p:nvSpPr>
        <p:spPr>
          <a:xfrm>
            <a:off x="2761635" y="17796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88F5F-94C8-E14B-AC09-2DBDA04087D8}"/>
              </a:ext>
            </a:extLst>
          </p:cNvPr>
          <p:cNvCxnSpPr>
            <a:cxnSpLocks/>
          </p:cNvCxnSpPr>
          <p:nvPr/>
        </p:nvCxnSpPr>
        <p:spPr>
          <a:xfrm flipH="1">
            <a:off x="2376152" y="2839792"/>
            <a:ext cx="287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A742FF-0085-E640-A5FF-82178207B402}"/>
              </a:ext>
            </a:extLst>
          </p:cNvPr>
          <p:cNvSpPr txBox="1"/>
          <p:nvPr/>
        </p:nvSpPr>
        <p:spPr>
          <a:xfrm>
            <a:off x="2448948" y="249974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747A0-7997-C643-B692-9852212EE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9A4F5-26AF-C24C-AB1D-6A25525A2CA9}"/>
              </a:ext>
            </a:extLst>
          </p:cNvPr>
          <p:cNvSpPr txBox="1"/>
          <p:nvPr/>
        </p:nvSpPr>
        <p:spPr>
          <a:xfrm>
            <a:off x="1989811" y="414947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D2B86-D0F0-7540-8DF4-AE85DCAA5342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D2CF20-3504-4F4B-9B8D-3FE3A674188C}"/>
              </a:ext>
            </a:extLst>
          </p:cNvPr>
          <p:cNvSpPr/>
          <p:nvPr/>
        </p:nvSpPr>
        <p:spPr>
          <a:xfrm>
            <a:off x="5359319" y="1877185"/>
            <a:ext cx="390844" cy="1191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DFA83-94DB-A743-B543-E7770F1BB9C4}"/>
              </a:ext>
            </a:extLst>
          </p:cNvPr>
          <p:cNvSpPr txBox="1"/>
          <p:nvPr/>
        </p:nvSpPr>
        <p:spPr>
          <a:xfrm>
            <a:off x="2495598" y="3758852"/>
            <a:ext cx="877060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{Azure Service URL}?subscription-key={Key}&amp;</a:t>
            </a:r>
            <a:r>
              <a:rPr lang="en-US" dirty="0" err="1"/>
              <a:t>timezoneOffset</a:t>
            </a:r>
            <a:r>
              <a:rPr lang="en-US" dirty="0"/>
              <a:t>=-360&amp;q={user’s text}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C254CF-0132-F841-BEE9-1A50AE568B1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495598" y="3068836"/>
            <a:ext cx="3059143" cy="69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448E8-F6AB-8945-9875-A0DF595B5E45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5554741" y="3068836"/>
            <a:ext cx="3704135" cy="690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9F85A-B920-5549-A876-1A0DCD00521C}"/>
              </a:ext>
            </a:extLst>
          </p:cNvPr>
          <p:cNvSpPr txBox="1"/>
          <p:nvPr/>
        </p:nvSpPr>
        <p:spPr>
          <a:xfrm>
            <a:off x="4144322" y="4479589"/>
            <a:ext cx="190308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E84649-E57B-1948-B4AD-01ECA2C8FB90}"/>
              </a:ext>
            </a:extLst>
          </p:cNvPr>
          <p:cNvCxnSpPr>
            <a:endCxn id="19" idx="0"/>
          </p:cNvCxnSpPr>
          <p:nvPr/>
        </p:nvCxnSpPr>
        <p:spPr>
          <a:xfrm>
            <a:off x="4750065" y="4035851"/>
            <a:ext cx="345800" cy="44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1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Looking at a LUIS app</a:t>
            </a:r>
          </a:p>
        </p:txBody>
      </p:sp>
    </p:spTree>
    <p:extLst>
      <p:ext uri="{BB962C8B-B14F-4D97-AF65-F5344CB8AC3E}">
        <p14:creationId xmlns:p14="http://schemas.microsoft.com/office/powerpoint/2010/main" val="342237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Our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5DBF5-4375-1346-8DF9-FD352D02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19684"/>
            <a:ext cx="2017295" cy="1191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30" y="1280459"/>
            <a:ext cx="2215085" cy="994172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81A276F-2D18-4044-8E30-BCBE5FB3741D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2520620" y="265575"/>
            <a:ext cx="642139" cy="366608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28CC99-DA6C-0343-B5BF-E24FA8427B5F}"/>
              </a:ext>
            </a:extLst>
          </p:cNvPr>
          <p:cNvSpPr txBox="1"/>
          <p:nvPr/>
        </p:nvSpPr>
        <p:spPr>
          <a:xfrm>
            <a:off x="1132286" y="1488103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the user want to do?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2333071" y="2571752"/>
            <a:ext cx="5383674" cy="2070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8A89A-1EAD-184D-9400-5C33E9291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26" y="3279502"/>
            <a:ext cx="1696909" cy="887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31" y="3279502"/>
            <a:ext cx="1696909" cy="8878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6E797-0179-324A-AB22-F00D3841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36" y="3279501"/>
            <a:ext cx="1696909" cy="887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2494533" y="4210777"/>
            <a:ext cx="153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C1556-4342-A840-9F7A-1D3ED2246B70}"/>
              </a:ext>
            </a:extLst>
          </p:cNvPr>
          <p:cNvSpPr txBox="1"/>
          <p:nvPr/>
        </p:nvSpPr>
        <p:spPr>
          <a:xfrm>
            <a:off x="2000276" y="1858259"/>
            <a:ext cx="82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3994688" y="4210777"/>
            <a:ext cx="247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6300973" y="422021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59B5808-FF9B-FD4C-BF16-D02D96298909}"/>
              </a:ext>
            </a:extLst>
          </p:cNvPr>
          <p:cNvCxnSpPr>
            <a:endCxn id="11" idx="0"/>
          </p:cNvCxnSpPr>
          <p:nvPr/>
        </p:nvCxnSpPr>
        <p:spPr>
          <a:xfrm>
            <a:off x="1924334" y="3015510"/>
            <a:ext cx="1338947" cy="2639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70BB1E-FC37-4D45-87C5-BF009D67143A}"/>
              </a:ext>
            </a:extLst>
          </p:cNvPr>
          <p:cNvCxnSpPr>
            <a:endCxn id="12" idx="0"/>
          </p:cNvCxnSpPr>
          <p:nvPr/>
        </p:nvCxnSpPr>
        <p:spPr>
          <a:xfrm>
            <a:off x="1893627" y="3015510"/>
            <a:ext cx="3172159" cy="2639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AB06FA-1FE9-8F44-8FFE-FF7DF4CB6A8D}"/>
              </a:ext>
            </a:extLst>
          </p:cNvPr>
          <p:cNvCxnSpPr>
            <a:endCxn id="13" idx="0"/>
          </p:cNvCxnSpPr>
          <p:nvPr/>
        </p:nvCxnSpPr>
        <p:spPr>
          <a:xfrm>
            <a:off x="1924334" y="3015509"/>
            <a:ext cx="4943957" cy="263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1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F722C5F-A25D-EB44-B0B9-29A5B155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12" y="3958639"/>
            <a:ext cx="1205382" cy="1190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of Our Custom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60" y="1076592"/>
            <a:ext cx="2215085" cy="994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2333071" y="2571751"/>
            <a:ext cx="5383674" cy="2033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30" y="3052068"/>
            <a:ext cx="1696909" cy="887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2612583" y="3958639"/>
            <a:ext cx="116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3779467" y="4154282"/>
            <a:ext cx="274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6275079" y="418464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07207A-155E-9144-B3F4-A38FA03266AC}"/>
              </a:ext>
            </a:extLst>
          </p:cNvPr>
          <p:cNvCxnSpPr>
            <a:stCxn id="5" idx="2"/>
          </p:cNvCxnSpPr>
          <p:nvPr/>
        </p:nvCxnSpPr>
        <p:spPr>
          <a:xfrm flipH="1">
            <a:off x="6602105" y="2070763"/>
            <a:ext cx="7098" cy="478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72E45-9D2C-3348-8A89-42D94023B0BE}"/>
              </a:ext>
            </a:extLst>
          </p:cNvPr>
          <p:cNvSpPr txBox="1"/>
          <p:nvPr/>
        </p:nvSpPr>
        <p:spPr>
          <a:xfrm>
            <a:off x="3707904" y="2734281"/>
            <a:ext cx="257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Multi-Purpose Bot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0B9279-1304-E64E-AF4E-EF146D9D8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" y="3279501"/>
            <a:ext cx="880958" cy="820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DEF1ED-58D5-B940-801D-B6F7B98C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06" y="4116325"/>
            <a:ext cx="839943" cy="820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8F1A5B-12E6-6B46-86C1-F654AD49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65" y="1600691"/>
            <a:ext cx="1638569" cy="967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E3F1C2-7869-7943-897A-6D151CC70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761" y="3244926"/>
            <a:ext cx="844543" cy="8200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8080175-ECC0-D84C-AC95-249BCBF9B8E2}"/>
              </a:ext>
            </a:extLst>
          </p:cNvPr>
          <p:cNvSpPr/>
          <p:nvPr/>
        </p:nvSpPr>
        <p:spPr>
          <a:xfrm>
            <a:off x="49686" y="1488736"/>
            <a:ext cx="1988088" cy="35472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ECCF98-9BC0-DE43-B212-D842957678B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37773" y="2070763"/>
            <a:ext cx="2987135" cy="5009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F378B5-941F-BF4B-B9AE-BDF4FF517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094" y="2549325"/>
            <a:ext cx="824025" cy="8200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FF86D8-B478-4444-8EAC-F77DEFD5CF4E}"/>
              </a:ext>
            </a:extLst>
          </p:cNvPr>
          <p:cNvSpPr txBox="1"/>
          <p:nvPr/>
        </p:nvSpPr>
        <p:spPr>
          <a:xfrm>
            <a:off x="3076821" y="1735841"/>
            <a:ext cx="14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21564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AB14-5266-E441-A11B-FBC2203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D53B-C3DC-6746-9E5F-1967BF10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E9F97-4469-A541-ADAD-E0A04764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3718"/>
            <a:ext cx="2406583" cy="108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67BC4-7D5A-6B40-96ED-C7802075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09" y="2283718"/>
            <a:ext cx="2406581" cy="1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B6F6D-10CB-C64C-8FB9-2CC8D4CE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19" y="2283717"/>
            <a:ext cx="2406581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AA8-27E0-7B48-AAAA-8422E5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9A8BE-EB00-2B43-B387-224E8095310D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863F4-7848-4547-822A-513FB33427C0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46DBB-C8A0-794F-8A44-BB0BE3972A3C}"/>
              </a:ext>
            </a:extLst>
          </p:cNvPr>
          <p:cNvSpPr/>
          <p:nvPr/>
        </p:nvSpPr>
        <p:spPr>
          <a:xfrm>
            <a:off x="304799" y="275969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4359-291C-9C4F-9127-E26E90997E1E}"/>
              </a:ext>
            </a:extLst>
          </p:cNvPr>
          <p:cNvSpPr/>
          <p:nvPr/>
        </p:nvSpPr>
        <p:spPr>
          <a:xfrm>
            <a:off x="304799" y="34176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7B44A-DA43-0946-B24C-F3D497B78B4C}"/>
              </a:ext>
            </a:extLst>
          </p:cNvPr>
          <p:cNvSpPr/>
          <p:nvPr/>
        </p:nvSpPr>
        <p:spPr>
          <a:xfrm>
            <a:off x="284639" y="4075513"/>
            <a:ext cx="155105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F533D-4545-A442-A989-62A2EF54786B}"/>
              </a:ext>
            </a:extLst>
          </p:cNvPr>
          <p:cNvSpPr/>
          <p:nvPr/>
        </p:nvSpPr>
        <p:spPr>
          <a:xfrm>
            <a:off x="1944989" y="4075513"/>
            <a:ext cx="198310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F23C2-9D20-2946-A15C-61CB7815B8F2}"/>
              </a:ext>
            </a:extLst>
          </p:cNvPr>
          <p:cNvSpPr/>
          <p:nvPr/>
        </p:nvSpPr>
        <p:spPr>
          <a:xfrm>
            <a:off x="4037388" y="4075513"/>
            <a:ext cx="153089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State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D52CE-947B-7B4C-A92B-DEC1B109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1129907"/>
            <a:ext cx="3445901" cy="2097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D6B61-3F41-2540-B1CA-0DAA70717D57}"/>
              </a:ext>
            </a:extLst>
          </p:cNvPr>
          <p:cNvSpPr/>
          <p:nvPr/>
        </p:nvSpPr>
        <p:spPr>
          <a:xfrm>
            <a:off x="5651612" y="2077111"/>
            <a:ext cx="3096851" cy="49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3E5E1-EB82-5042-BDA7-40C8CC86BE0D}"/>
              </a:ext>
            </a:extLst>
          </p:cNvPr>
          <p:cNvSpPr/>
          <p:nvPr/>
        </p:nvSpPr>
        <p:spPr>
          <a:xfrm>
            <a:off x="5651612" y="1347614"/>
            <a:ext cx="3096851" cy="53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CD32-C702-9042-862C-2444D90F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basic 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C7037-1F4D-5F44-9C84-97F7D892C5E5}"/>
              </a:ext>
            </a:extLst>
          </p:cNvPr>
          <p:cNvSpPr/>
          <p:nvPr/>
        </p:nvSpPr>
        <p:spPr>
          <a:xfrm>
            <a:off x="251520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XYYBot.bot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CD722-9B2F-ED46-AD76-1F620A979C50}"/>
              </a:ext>
            </a:extLst>
          </p:cNvPr>
          <p:cNvSpPr/>
          <p:nvPr/>
        </p:nvSpPr>
        <p:spPr>
          <a:xfrm>
            <a:off x="1979712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Startup.cs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C58C07-CE14-784D-909B-1031F7EB1D2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75656" y="185167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17C5C19-3BBD-B14B-B16C-D8A20442EC45}"/>
              </a:ext>
            </a:extLst>
          </p:cNvPr>
          <p:cNvSpPr/>
          <p:nvPr/>
        </p:nvSpPr>
        <p:spPr>
          <a:xfrm>
            <a:off x="1979712" y="2811528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XYZBot.cs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46B99-3CAC-E446-81D8-C0BC981EED66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591780" y="1995686"/>
            <a:ext cx="0" cy="81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4EEB-4459-A048-99C8-B0E4A715EFFB}"/>
              </a:ext>
            </a:extLst>
          </p:cNvPr>
          <p:cNvSpPr txBox="1"/>
          <p:nvPr/>
        </p:nvSpPr>
        <p:spPr>
          <a:xfrm>
            <a:off x="251520" y="1406078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C833C-AE92-BE4E-A92A-ECF9202CFF40}"/>
              </a:ext>
            </a:extLst>
          </p:cNvPr>
          <p:cNvSpPr txBox="1"/>
          <p:nvPr/>
        </p:nvSpPr>
        <p:spPr>
          <a:xfrm>
            <a:off x="2362390" y="315224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IBot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6D466-1728-7A43-8F33-5BC4152B69BB}"/>
              </a:ext>
            </a:extLst>
          </p:cNvPr>
          <p:cNvSpPr/>
          <p:nvPr/>
        </p:nvSpPr>
        <p:spPr>
          <a:xfrm>
            <a:off x="4211960" y="2331599"/>
            <a:ext cx="453629" cy="124789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039067-BEA6-884E-8C91-FBD39017DA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203848" y="2955544"/>
            <a:ext cx="1008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21C273-95C6-C64B-A246-E0B01B767854}"/>
              </a:ext>
            </a:extLst>
          </p:cNvPr>
          <p:cNvSpPr txBox="1"/>
          <p:nvPr/>
        </p:nvSpPr>
        <p:spPr>
          <a:xfrm>
            <a:off x="3148744" y="2640111"/>
            <a:ext cx="111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OnTurnAsync</a:t>
            </a:r>
            <a:endParaRPr lang="en-US" sz="1200" dirty="0"/>
          </a:p>
        </p:txBody>
      </p:sp>
      <p:pic>
        <p:nvPicPr>
          <p:cNvPr id="19" name="Graphic 18" descr="Person with Cane">
            <a:extLst>
              <a:ext uri="{FF2B5EF4-FFF2-40B4-BE49-F238E27FC236}">
                <a16:creationId xmlns:a16="http://schemas.microsoft.com/office/drawing/2014/main" id="{39A37401-AC7F-FF4D-B738-6A5BF222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750" y="1929430"/>
            <a:ext cx="2052228" cy="20522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455883-28A5-774E-A7D5-DA2F8D063381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>
            <a:off x="4665589" y="2955544"/>
            <a:ext cx="9371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epeat">
            <a:extLst>
              <a:ext uri="{FF2B5EF4-FFF2-40B4-BE49-F238E27FC236}">
                <a16:creationId xmlns:a16="http://schemas.microsoft.com/office/drawing/2014/main" id="{A22E8B9B-1004-104C-9865-21091F05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8644" y="3052140"/>
            <a:ext cx="578518" cy="57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Presentations and Demos Available At: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5283-3CFF-C445-B402-E55054F8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9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/Bowman74/</a:t>
            </a:r>
            <a:r>
              <a:rPr lang="en-US" sz="2800" dirty="0" err="1"/>
              <a:t>MALModernUIs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Where can I get at a bot?</a:t>
            </a:r>
          </a:p>
        </p:txBody>
      </p:sp>
    </p:spTree>
    <p:extLst>
      <p:ext uri="{BB962C8B-B14F-4D97-AF65-F5344CB8AC3E}">
        <p14:creationId xmlns:p14="http://schemas.microsoft.com/office/powerpoint/2010/main" val="117753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0AA8-BCB6-FC4A-A43E-5704FDAE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UIs - 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917D-076D-AE4A-A91A-ADE41B45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796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D56D-819B-7B4D-9C96-AAB51760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47" y="987796"/>
            <a:ext cx="3915953" cy="41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Voice?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scripted and intent based flow as text based conversational UIs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can’t look at or touch the device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device is within listening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environment is appropriate for listening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C1612-FE87-484A-9E16-707A1D6956D8}"/>
              </a:ext>
            </a:extLst>
          </p:cNvPr>
          <p:cNvSpPr/>
          <p:nvPr/>
        </p:nvSpPr>
        <p:spPr>
          <a:xfrm>
            <a:off x="304800" y="4321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EBFB-266D-274E-A51A-9B24B463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7" y="1332810"/>
            <a:ext cx="3450893" cy="32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Voice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95982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 flipV="1">
            <a:off x="2241645" y="1877185"/>
            <a:ext cx="3127612" cy="3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637946" y="157025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voice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492236" y="401097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538141" y="372645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B29D3D-E19E-294E-9C21-63657FF9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256" y="1240393"/>
            <a:ext cx="1201413" cy="1201413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241645" y="2696879"/>
            <a:ext cx="2699484" cy="1172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304563" y="2571750"/>
            <a:ext cx="3807028" cy="388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3563888" y="26247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</p:spTree>
    <p:extLst>
      <p:ext uri="{BB962C8B-B14F-4D97-AF65-F5344CB8AC3E}">
        <p14:creationId xmlns:p14="http://schemas.microsoft.com/office/powerpoint/2010/main" val="288265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Using Azure Voice</a:t>
            </a:r>
          </a:p>
        </p:txBody>
      </p:sp>
    </p:spTree>
    <p:extLst>
      <p:ext uri="{BB962C8B-B14F-4D97-AF65-F5344CB8AC3E}">
        <p14:creationId xmlns:p14="http://schemas.microsoft.com/office/powerpoint/2010/main" val="264851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that have Performance Implications?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24618" y="4313855"/>
            <a:ext cx="189910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SpeechRecognizer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3160894" y="4313855"/>
            <a:ext cx="205917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SiriKit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43B22-6868-8049-BAE8-9F669E0D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2" y="2027203"/>
            <a:ext cx="3122125" cy="19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E5E-E6E3-D04C-981F-FD441ED6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6AA9-5DB4-934F-8C43-4E0CF110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46010" cy="32635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1D8D-3208-5047-9D93-B07AE6B9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5" y="822722"/>
            <a:ext cx="1905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7B271-209D-A942-AEC7-249C6FB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01" y="624980"/>
            <a:ext cx="3770194" cy="221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7C6F-69B9-BF42-ACA8-BDFDDD9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02" y="2139702"/>
            <a:ext cx="3405077" cy="2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3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3844"/>
            <a:ext cx="8776676" cy="994172"/>
          </a:xfrm>
        </p:spPr>
        <p:txBody>
          <a:bodyPr/>
          <a:lstStyle/>
          <a:p>
            <a:r>
              <a:rPr lang="en-US" dirty="0"/>
              <a:t>When to Use Image Recognition?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access to a camera or digital photo 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When the evaluation of those objects fits the device limitations </a:t>
            </a:r>
          </a:p>
          <a:p>
            <a:pPr algn="ctr"/>
            <a:r>
              <a:rPr lang="en-US" sz="1400" dirty="0"/>
              <a:t>(CPU or network)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Sufficient image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87" y="1284699"/>
            <a:ext cx="3513189" cy="197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3261970"/>
            <a:ext cx="3575714" cy="23687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304800" y="431407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52871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30" y="295982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241645" y="1908892"/>
            <a:ext cx="3127612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196592" y="1556785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handwritten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492236" y="401097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68532" y="438776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241645" y="2696879"/>
            <a:ext cx="2699484" cy="1172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241645" y="2571750"/>
            <a:ext cx="3807028" cy="388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3822529" y="26247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6AF6-4F88-0042-A3F0-2384DF1C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256" y="1152667"/>
            <a:ext cx="1291441" cy="12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55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Using Azure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4848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F8DC-4389-9A4B-90E5-FFBA6455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revolutionary paradigm?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5B35E-BA97-B84E-B2FA-689A63AA38C4}"/>
              </a:ext>
            </a:extLst>
          </p:cNvPr>
          <p:cNvSpPr/>
          <p:nvPr/>
        </p:nvSpPr>
        <p:spPr>
          <a:xfrm>
            <a:off x="304800" y="1268017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Phones Changed How we interacted with Computers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1558-8592-1F40-8A9E-9DC10E3C4063}"/>
              </a:ext>
            </a:extLst>
          </p:cNvPr>
          <p:cNvSpPr/>
          <p:nvPr/>
        </p:nvSpPr>
        <p:spPr>
          <a:xfrm>
            <a:off x="1136735" y="1847772"/>
            <a:ext cx="5149763" cy="4532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anywhere we 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925FA-C8C6-3A49-92B5-9AADA210F38E}"/>
              </a:ext>
            </a:extLst>
          </p:cNvPr>
          <p:cNvSpPr/>
          <p:nvPr/>
        </p:nvSpPr>
        <p:spPr>
          <a:xfrm>
            <a:off x="1136734" y="2410793"/>
            <a:ext cx="5149763" cy="46997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 with touches and gestures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84817-A17D-9645-A684-196913223885}"/>
              </a:ext>
            </a:extLst>
          </p:cNvPr>
          <p:cNvSpPr/>
          <p:nvPr/>
        </p:nvSpPr>
        <p:spPr>
          <a:xfrm>
            <a:off x="1136733" y="2990549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with pictures and animations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3DBCD-AD2D-D941-99CB-2401FFB7490B}"/>
              </a:ext>
            </a:extLst>
          </p:cNvPr>
          <p:cNvSpPr/>
          <p:nvPr/>
        </p:nvSpPr>
        <p:spPr>
          <a:xfrm>
            <a:off x="1136733" y="3549687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Almost always connected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A6F35-EFB6-6E4C-9BDF-7925720EE9E7}"/>
              </a:ext>
            </a:extLst>
          </p:cNvPr>
          <p:cNvSpPr/>
          <p:nvPr/>
        </p:nvSpPr>
        <p:spPr>
          <a:xfrm>
            <a:off x="1136732" y="4108825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variety of sensors (accelerometer, GPS, Phone, cell and WIFI)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8EE06A6-6226-194B-A911-7E50DE502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0140" y="1234455"/>
            <a:ext cx="2565420" cy="2673665"/>
          </a:xfrm>
        </p:spPr>
      </p:pic>
    </p:spTree>
    <p:extLst>
      <p:ext uri="{BB962C8B-B14F-4D97-AF65-F5344CB8AC3E}">
        <p14:creationId xmlns:p14="http://schemas.microsoft.com/office/powerpoint/2010/main" val="34900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won’t that have Performance Implications too?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24618" y="4313855"/>
            <a:ext cx="189910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2535281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221E4-5652-AD49-A5C2-87BDD2364A33}"/>
              </a:ext>
            </a:extLst>
          </p:cNvPr>
          <p:cNvSpPr/>
          <p:nvPr/>
        </p:nvSpPr>
        <p:spPr>
          <a:xfrm>
            <a:off x="4154694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FD3F2-34AC-A446-A0DE-41B79BAE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670" y="1287636"/>
            <a:ext cx="3251864" cy="43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4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3" y="3292544"/>
            <a:ext cx="3109448" cy="1836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1" y="2587647"/>
            <a:ext cx="2683565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16" y="1507483"/>
            <a:ext cx="2717969" cy="17890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79996"/>
            <a:ext cx="2248593" cy="3263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984" y="443217"/>
            <a:ext cx="3413101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304801" y="1268017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304800" y="4032803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304800" y="2650410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7" y="3613305"/>
            <a:ext cx="225742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02" y="2251982"/>
            <a:ext cx="2247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77" y="1008416"/>
            <a:ext cx="2257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5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3844"/>
            <a:ext cx="7886700" cy="994172"/>
          </a:xfrm>
        </p:spPr>
        <p:txBody>
          <a:bodyPr/>
          <a:lstStyle/>
          <a:p>
            <a:r>
              <a:rPr lang="en-US" sz="4000" dirty="0"/>
              <a:t>When to Use Augmented Reality?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has AR  capabilities (camera and ability to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when the application can add usable information to the real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 safely view the world through 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87" y="1284699"/>
            <a:ext cx="3513189" cy="197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3261970"/>
            <a:ext cx="3575714" cy="23687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304800" y="431407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385340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</a:t>
            </a:r>
            <a:r>
              <a:rPr lang="en-US" dirty="0" err="1"/>
              <a:t>ARKit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241645" y="1908892"/>
            <a:ext cx="3127612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637946" y="157025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Feed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89811" y="4149475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Dev Ops API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we are looking 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20926-3A35-434F-B8D3-966711DC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256" y="941625"/>
            <a:ext cx="1581150" cy="15621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A364421-BE78-A345-BB4E-42F9CC4B24A3}"/>
              </a:ext>
            </a:extLst>
          </p:cNvPr>
          <p:cNvCxnSpPr>
            <a:endCxn id="3" idx="2"/>
          </p:cNvCxnSpPr>
          <p:nvPr/>
        </p:nvCxnSpPr>
        <p:spPr>
          <a:xfrm flipV="1">
            <a:off x="2637946" y="2503725"/>
            <a:ext cx="3521885" cy="378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D0DFA2-217A-1440-8F8C-74F564838AF4}"/>
              </a:ext>
            </a:extLst>
          </p:cNvPr>
          <p:cNvSpPr txBox="1"/>
          <p:nvPr/>
        </p:nvSpPr>
        <p:spPr>
          <a:xfrm>
            <a:off x="2894868" y="3033007"/>
            <a:ext cx="300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to display on current bugs</a:t>
            </a:r>
          </a:p>
        </p:txBody>
      </p:sp>
    </p:spTree>
    <p:extLst>
      <p:ext uri="{BB962C8B-B14F-4D97-AF65-F5344CB8AC3E}">
        <p14:creationId xmlns:p14="http://schemas.microsoft.com/office/powerpoint/2010/main" val="3861308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14E3-3B7C-A84B-ABCE-5408687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No Azure?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89E35-7576-2543-8C0D-6A02E8FC1A65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Livestreaming video Takes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D0BD0-D1FD-1444-B020-589CEF01FC56}"/>
              </a:ext>
            </a:extLst>
          </p:cNvPr>
          <p:cNvSpPr/>
          <p:nvPr/>
        </p:nvSpPr>
        <p:spPr>
          <a:xfrm>
            <a:off x="304800" y="193890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VR, AR, ML all use local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02258-A9DC-E941-B2B7-566F9CD2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ED79EF-7B99-6546-8402-4973E04DB0D5}"/>
              </a:ext>
            </a:extLst>
          </p:cNvPr>
          <p:cNvSpPr/>
          <p:nvPr/>
        </p:nvSpPr>
        <p:spPr>
          <a:xfrm>
            <a:off x="224619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C6CE-5D0D-0449-8B3F-35AE283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A210-2832-3446-B1BF-4256C33AC47D}"/>
              </a:ext>
            </a:extLst>
          </p:cNvPr>
          <p:cNvSpPr/>
          <p:nvPr/>
        </p:nvSpPr>
        <p:spPr>
          <a:xfrm>
            <a:off x="4154694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F86C6-D5DA-D048-B398-8E02453AD7B9}"/>
              </a:ext>
            </a:extLst>
          </p:cNvPr>
          <p:cNvSpPr/>
          <p:nvPr/>
        </p:nvSpPr>
        <p:spPr>
          <a:xfrm>
            <a:off x="2535281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04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How about a little AR?</a:t>
            </a:r>
          </a:p>
        </p:txBody>
      </p:sp>
    </p:spTree>
    <p:extLst>
      <p:ext uri="{BB962C8B-B14F-4D97-AF65-F5344CB8AC3E}">
        <p14:creationId xmlns:p14="http://schemas.microsoft.com/office/powerpoint/2010/main" val="1007239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1DB9-07E8-434B-9035-897FB55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these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E25C6-B68E-6747-9833-69AE02D95C84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rather tacked on to existing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5223B-AD16-B94D-ABC6-3CB964CBF790}"/>
              </a:ext>
            </a:extLst>
          </p:cNvPr>
          <p:cNvSpPr/>
          <p:nvPr/>
        </p:nvSpPr>
        <p:spPr>
          <a:xfrm>
            <a:off x="304800" y="191780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walk into a fountain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7CD90-58A2-654F-8D12-71F31BF6F19A}"/>
              </a:ext>
            </a:extLst>
          </p:cNvPr>
          <p:cNvSpPr/>
          <p:nvPr/>
        </p:nvSpPr>
        <p:spPr>
          <a:xfrm>
            <a:off x="304800" y="256759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attempts to get the formula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371A1-1229-7248-8A87-B4EA047A0852}"/>
              </a:ext>
            </a:extLst>
          </p:cNvPr>
          <p:cNvSpPr/>
          <p:nvPr/>
        </p:nvSpPr>
        <p:spPr>
          <a:xfrm>
            <a:off x="304800" y="321738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 some point someone will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56544-DE49-E842-97B9-82CA6F8E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87" y="729064"/>
            <a:ext cx="2017845" cy="201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2A44B-1964-9E4C-B3C1-F4E58F03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944" y="3000625"/>
            <a:ext cx="1476467" cy="2142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C9C3E-1B19-DC4D-8778-A187BFFC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452" y="977140"/>
            <a:ext cx="1302788" cy="1675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A561F-2BF1-3445-B30C-DF954C4B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157" y="2537923"/>
            <a:ext cx="1302788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295" y="2307513"/>
            <a:ext cx="1325411" cy="528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Q &amp;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C6F9F-E716-E149-8176-0944D2B8C9B4}"/>
              </a:ext>
            </a:extLst>
          </p:cNvPr>
          <p:cNvSpPr txBox="1">
            <a:spLocks/>
          </p:cNvSpPr>
          <p:nvPr/>
        </p:nvSpPr>
        <p:spPr bwMode="auto">
          <a:xfrm>
            <a:off x="734888" y="3507854"/>
            <a:ext cx="8229600" cy="57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-72" charset="0"/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/Bowman74/</a:t>
            </a:r>
            <a:r>
              <a:rPr lang="en-US" sz="2800" dirty="0" err="1"/>
              <a:t>MALModernUIs</a:t>
            </a:r>
            <a:endParaRPr lang="en-US" sz="2800" dirty="0"/>
          </a:p>
          <a:p>
            <a:pPr marL="0" indent="0">
              <a:buFont typeface="Arial" pitchFamily="-72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1BC2-53D4-EE46-8BD3-9C3B574F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But that pattern had its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D718-1E5D-EE48-9597-3A7911F5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07" y="1154329"/>
            <a:ext cx="5647187" cy="37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5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32" y="1090154"/>
            <a:ext cx="4286250" cy="428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47" y="1183363"/>
            <a:ext cx="2941190" cy="4268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48" y="1328279"/>
            <a:ext cx="2962275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7" y="1338515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0791-F4A6-AB40-94DB-1033F9AA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51E89-25A5-8949-906E-2A3FD5E9745A}"/>
              </a:ext>
            </a:extLst>
          </p:cNvPr>
          <p:cNvSpPr/>
          <p:nvPr/>
        </p:nvSpPr>
        <p:spPr>
          <a:xfrm>
            <a:off x="323528" y="1275606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31A5ED-1556-2946-857B-47627C5AE92F}"/>
              </a:ext>
            </a:extLst>
          </p:cNvPr>
          <p:cNvSpPr/>
          <p:nvPr/>
        </p:nvSpPr>
        <p:spPr>
          <a:xfrm>
            <a:off x="755576" y="2652513"/>
            <a:ext cx="48314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CFEF51-3EA0-ED4F-AD59-CED2ECBDACBC}"/>
              </a:ext>
            </a:extLst>
          </p:cNvPr>
          <p:cNvSpPr/>
          <p:nvPr/>
        </p:nvSpPr>
        <p:spPr>
          <a:xfrm>
            <a:off x="755576" y="3333170"/>
            <a:ext cx="48314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Beacons/BT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D65D3-9733-AE43-8623-EA5CB6790750}"/>
              </a:ext>
            </a:extLst>
          </p:cNvPr>
          <p:cNvSpPr/>
          <p:nvPr/>
        </p:nvSpPr>
        <p:spPr>
          <a:xfrm>
            <a:off x="755576" y="4022889"/>
            <a:ext cx="48314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 electromagnetic signature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A901702A-12E3-8847-995C-92F058ECD814}"/>
              </a:ext>
            </a:extLst>
          </p:cNvPr>
          <p:cNvSpPr/>
          <p:nvPr/>
        </p:nvSpPr>
        <p:spPr>
          <a:xfrm rot="737533">
            <a:off x="5940152" y="421670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E52C9377-5880-4F4E-989E-6CB260AE9C19}"/>
              </a:ext>
            </a:extLst>
          </p:cNvPr>
          <p:cNvSpPr/>
          <p:nvPr/>
        </p:nvSpPr>
        <p:spPr>
          <a:xfrm rot="20304614">
            <a:off x="5940150" y="349617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ACC2F-7080-BF40-8206-9D33FCC01AA7}"/>
              </a:ext>
            </a:extLst>
          </p:cNvPr>
          <p:cNvSpPr/>
          <p:nvPr/>
        </p:nvSpPr>
        <p:spPr>
          <a:xfrm>
            <a:off x="6911752" y="3617566"/>
            <a:ext cx="2232248" cy="81064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the building’s electromagnetic signature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D8F301-ABA4-9749-A1E5-ECDF8250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80" y="102882"/>
            <a:ext cx="2026568" cy="35726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51CECB-12FD-BC4C-9E15-3D78C782DF8F}"/>
              </a:ext>
            </a:extLst>
          </p:cNvPr>
          <p:cNvSpPr/>
          <p:nvPr/>
        </p:nvSpPr>
        <p:spPr>
          <a:xfrm>
            <a:off x="308052" y="1956263"/>
            <a:ext cx="527896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 need to be mapped</a:t>
            </a:r>
          </a:p>
        </p:txBody>
      </p:sp>
    </p:spTree>
    <p:extLst>
      <p:ext uri="{BB962C8B-B14F-4D97-AF65-F5344CB8AC3E}">
        <p14:creationId xmlns:p14="http://schemas.microsoft.com/office/powerpoint/2010/main" val="6526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777177"/>
            <a:ext cx="2017295" cy="19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Conversational UIs 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" y="1008174"/>
            <a:ext cx="2962275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4" y="1198674"/>
            <a:ext cx="1197409" cy="119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687" y="2571750"/>
            <a:ext cx="1280140" cy="119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4" y="2658194"/>
            <a:ext cx="1043462" cy="10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301" y="3951849"/>
            <a:ext cx="2017295" cy="119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982" y="3983008"/>
            <a:ext cx="1163045" cy="11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9C386-95D5-734C-871B-CBB369BA0AA2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 guided process but perhaps a selector for what they want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67A77-3625-C741-883D-8B41E1D3BE23}"/>
              </a:ext>
            </a:extLst>
          </p:cNvPr>
          <p:cNvSpPr/>
          <p:nvPr/>
        </p:nvSpPr>
        <p:spPr>
          <a:xfrm>
            <a:off x="304800" y="217378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interactions that can be expressed in multiple ways – Complex interactions? Use a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2D378-077E-D54D-A6B3-0CD29C2171C2}"/>
              </a:ext>
            </a:extLst>
          </p:cNvPr>
          <p:cNvSpPr/>
          <p:nvPr/>
        </p:nvSpPr>
        <p:spPr>
          <a:xfrm>
            <a:off x="304800" y="289386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same types of actions need to happen to different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41BC-8686-4745-980E-FBBD39151E61}"/>
              </a:ext>
            </a:extLst>
          </p:cNvPr>
          <p:cNvSpPr/>
          <p:nvPr/>
        </p:nvSpPr>
        <p:spPr>
          <a:xfrm>
            <a:off x="304800" y="361394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interacting with a traditional data entry screen isn’t optimal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D6CB1-0512-2146-9C13-C2A21EE66067}"/>
              </a:ext>
            </a:extLst>
          </p:cNvPr>
          <p:cNvSpPr/>
          <p:nvPr/>
        </p:nvSpPr>
        <p:spPr>
          <a:xfrm>
            <a:off x="304800" y="433402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75F44-A244-544D-8ACF-64DE2CC0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52" y="2294016"/>
            <a:ext cx="2971800" cy="2228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36A0C-BC43-6F48-851E-71C25C61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52" y="33338"/>
            <a:ext cx="3088475" cy="2228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0121"/>
            <a:ext cx="7886700" cy="994172"/>
          </a:xfrm>
        </p:spPr>
        <p:txBody>
          <a:bodyPr/>
          <a:lstStyle/>
          <a:p>
            <a:r>
              <a:rPr lang="en-US" sz="4000" dirty="0"/>
              <a:t>When to use language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236625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17" y="187718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376152" y="2144333"/>
            <a:ext cx="2771912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555776" y="17796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DCB2-A282-4C46-B8EF-DC4DBBDACD7A}"/>
              </a:ext>
            </a:extLst>
          </p:cNvPr>
          <p:cNvCxnSpPr>
            <a:cxnSpLocks/>
          </p:cNvCxnSpPr>
          <p:nvPr/>
        </p:nvCxnSpPr>
        <p:spPr>
          <a:xfrm flipH="1">
            <a:off x="2376152" y="2839792"/>
            <a:ext cx="2771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2339752" y="242773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89811" y="414947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05465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2" ma:contentTypeDescription="Create a new document." ma:contentTypeScope="" ma:versionID="855f8be9abe8a6d5229efa8cf482a8d3">
  <xsd:schema xmlns:xsd="http://www.w3.org/2001/XMLSchema" xmlns:xs="http://www.w3.org/2001/XMLSchema" xmlns:p="http://schemas.microsoft.com/office/2006/metadata/properties" xmlns:ns2="b0aa1c58-5626-41c9-874b-ab0ef78bbeee" targetNamespace="http://schemas.microsoft.com/office/2006/metadata/properties" ma:root="true" ma:fieldsID="dd9def1e6a84ec27d93f733e608a7ca0" ns2:_="">
    <xsd:import namespace="b0aa1c58-5626-41c9-874b-ab0ef78bb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BCC14B-054D-4D7F-B3CB-E7840B2AF3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966B3BD-1130-4492-90C9-BCE5DB101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28A559-3148-4521-9928-591AED592F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3383</TotalTime>
  <Words>979</Words>
  <Application>Microsoft Macintosh PowerPoint</Application>
  <PresentationFormat>On-screen Show (16:9)</PresentationFormat>
  <Paragraphs>188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Presentations and Demos Available At:</vt:lpstr>
      <vt:lpstr>A revolutionary paradigm?</vt:lpstr>
      <vt:lpstr>But that pattern had its problems</vt:lpstr>
      <vt:lpstr>Emerging technologies and patterns to interact with</vt:lpstr>
      <vt:lpstr>Indoor Navigation</vt:lpstr>
      <vt:lpstr>Conversational UIs - Text</vt:lpstr>
      <vt:lpstr>When to use language understanding?</vt:lpstr>
      <vt:lpstr>Simple Model Using Azure Luis</vt:lpstr>
      <vt:lpstr>Key Concepts</vt:lpstr>
      <vt:lpstr>LUIS Model Development</vt:lpstr>
      <vt:lpstr>Demo – Setting up a LUIS Model</vt:lpstr>
      <vt:lpstr>Communicating with LUIS</vt:lpstr>
      <vt:lpstr>Demo – Looking at a LUIS app</vt:lpstr>
      <vt:lpstr>Expanding Our Simple Model</vt:lpstr>
      <vt:lpstr>Outside of Our Custom App</vt:lpstr>
      <vt:lpstr>Azure bot options</vt:lpstr>
      <vt:lpstr>Bot Concepts</vt:lpstr>
      <vt:lpstr>The most basic Bot</vt:lpstr>
      <vt:lpstr>Demo – Where can I get at a bot?</vt:lpstr>
      <vt:lpstr>Conversational UIs - Voice</vt:lpstr>
      <vt:lpstr>When to Use Voice?</vt:lpstr>
      <vt:lpstr>Simple Model Using Azure Voice</vt:lpstr>
      <vt:lpstr>Demo – Using Azure Voice</vt:lpstr>
      <vt:lpstr>Won’t that have Performance Implications?</vt:lpstr>
      <vt:lpstr>Image Recognition</vt:lpstr>
      <vt:lpstr>When to Use Image Recognition?</vt:lpstr>
      <vt:lpstr>Simple Model Using Azure Computer Vision</vt:lpstr>
      <vt:lpstr>Demo – Using Azure Computer Vision</vt:lpstr>
      <vt:lpstr>Wait, won’t that have Performance Implications too?</vt:lpstr>
      <vt:lpstr>Augmented Reality</vt:lpstr>
      <vt:lpstr>Lions and Tigers and Bears, oh my!</vt:lpstr>
      <vt:lpstr>When to Use Augmented Reality?</vt:lpstr>
      <vt:lpstr>Simple Model Using ARKit</vt:lpstr>
      <vt:lpstr>Wait No Azure?</vt:lpstr>
      <vt:lpstr>Demo – How about a little AR?</vt:lpstr>
      <vt:lpstr>Future of these Technologies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142</cp:revision>
  <dcterms:created xsi:type="dcterms:W3CDTF">2012-12-07T00:48:42Z</dcterms:created>
  <dcterms:modified xsi:type="dcterms:W3CDTF">2018-12-05T18:21:44Z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